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3"/>
  </p:notesMasterIdLst>
  <p:sldIdLst>
    <p:sldId id="256" r:id="rId2"/>
    <p:sldId id="258" r:id="rId3"/>
    <p:sldId id="259" r:id="rId4"/>
    <p:sldId id="281" r:id="rId5"/>
    <p:sldId id="262" r:id="rId6"/>
    <p:sldId id="276" r:id="rId7"/>
    <p:sldId id="273" r:id="rId8"/>
    <p:sldId id="263" r:id="rId9"/>
    <p:sldId id="264" r:id="rId10"/>
    <p:sldId id="265" r:id="rId11"/>
    <p:sldId id="275" r:id="rId12"/>
    <p:sldId id="279" r:id="rId13"/>
    <p:sldId id="266" r:id="rId14"/>
    <p:sldId id="267" r:id="rId15"/>
    <p:sldId id="268" r:id="rId16"/>
    <p:sldId id="269" r:id="rId17"/>
    <p:sldId id="270" r:id="rId18"/>
    <p:sldId id="277" r:id="rId19"/>
    <p:sldId id="271" r:id="rId20"/>
    <p:sldId id="272" r:id="rId21"/>
    <p:sldId id="280" r:id="rId22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41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07AA4E-AC71-40B3-BE97-7E289F8AF986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BEBCB-5694-4601-B8ED-CFD05B7FC37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999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2BEBCB-5694-4601-B8ED-CFD05B7FC37F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8516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1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1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1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5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3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3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4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7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D33A59B8-6F15-4669-9500-7789CFC75143}" type="datetimeFigureOut">
              <a:rPr lang="es-ES" smtClean="0"/>
              <a:t>12/09/2014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8288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C046172A-C1D3-4AF7-9C99-C998149147CB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D:\Viviana\Seminario\Data%20paper%201\Data\Hemisphere_anim-19171-21883.m4v" TargetMode="External"/><Relationship Id="rId1" Type="http://schemas.microsoft.com/office/2007/relationships/media" Target="file:///D:\Viviana\Seminario\Data%20paper%201\Data\Hemisphere_anim-19171-21883.m4v" TargetMode="Externa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4v"/><Relationship Id="rId1" Type="http://schemas.microsoft.com/office/2007/relationships/media" Target="../media/media3.m4v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755576" y="1196753"/>
            <a:ext cx="7772400" cy="1470025"/>
          </a:xfrm>
        </p:spPr>
        <p:txBody>
          <a:bodyPr>
            <a:noAutofit/>
          </a:bodyPr>
          <a:lstStyle/>
          <a:p>
            <a:r>
              <a:rPr lang="es-ES" sz="4000" dirty="0" smtClean="0"/>
              <a:t>Computing </a:t>
            </a:r>
            <a:r>
              <a:rPr lang="es-ES" sz="4000" dirty="0" err="1" smtClean="0"/>
              <a:t>smooth</a:t>
            </a:r>
            <a:r>
              <a:rPr lang="es-ES" sz="4000" dirty="0" smtClean="0"/>
              <a:t> </a:t>
            </a:r>
            <a:r>
              <a:rPr lang="es-ES" sz="4000" dirty="0" err="1" smtClean="0"/>
              <a:t>surface</a:t>
            </a:r>
            <a:r>
              <a:rPr lang="es-ES" sz="4000" dirty="0" smtClean="0"/>
              <a:t> </a:t>
            </a:r>
            <a:r>
              <a:rPr lang="es-ES" sz="4000" dirty="0" err="1" smtClean="0"/>
              <a:t>contours</a:t>
            </a:r>
            <a:r>
              <a:rPr lang="es-ES" sz="4000" dirty="0" smtClean="0"/>
              <a:t> </a:t>
            </a:r>
            <a:r>
              <a:rPr lang="es-ES" sz="4000" dirty="0" err="1" smtClean="0"/>
              <a:t>with</a:t>
            </a:r>
            <a:r>
              <a:rPr lang="es-ES" sz="4000" dirty="0" smtClean="0"/>
              <a:t> </a:t>
            </a:r>
            <a:r>
              <a:rPr lang="es-ES" sz="4000" dirty="0" err="1" smtClean="0"/>
              <a:t>accurate</a:t>
            </a:r>
            <a:r>
              <a:rPr lang="es-ES" sz="4000" dirty="0" smtClean="0"/>
              <a:t> </a:t>
            </a:r>
            <a:r>
              <a:rPr lang="es-ES" sz="4000" dirty="0" err="1" smtClean="0"/>
              <a:t>topology</a:t>
            </a:r>
            <a:endParaRPr lang="es-ES" sz="4000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899592" y="4293096"/>
            <a:ext cx="6400800" cy="1752600"/>
          </a:xfrm>
        </p:spPr>
        <p:txBody>
          <a:bodyPr>
            <a:normAutofit/>
          </a:bodyPr>
          <a:lstStyle/>
          <a:p>
            <a:r>
              <a:rPr lang="es-ES" sz="2400" dirty="0" smtClean="0">
                <a:solidFill>
                  <a:schemeClr val="tx1"/>
                </a:solidFill>
              </a:rPr>
              <a:t>Pierre </a:t>
            </a:r>
            <a:r>
              <a:rPr lang="es-ES" sz="2400" dirty="0" err="1" smtClean="0">
                <a:solidFill>
                  <a:schemeClr val="tx1"/>
                </a:solidFill>
              </a:rPr>
              <a:t>Bénard</a:t>
            </a:r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err="1" smtClean="0">
                <a:solidFill>
                  <a:schemeClr val="tx1"/>
                </a:solidFill>
              </a:rPr>
              <a:t>Aaron</a:t>
            </a:r>
            <a:r>
              <a:rPr lang="es-ES" sz="2400" dirty="0" smtClean="0">
                <a:solidFill>
                  <a:schemeClr val="tx1"/>
                </a:solidFill>
              </a:rPr>
              <a:t> </a:t>
            </a:r>
            <a:r>
              <a:rPr lang="es-ES" sz="2400" dirty="0" err="1" smtClean="0">
                <a:solidFill>
                  <a:schemeClr val="tx1"/>
                </a:solidFill>
              </a:rPr>
              <a:t>Hertzmann</a:t>
            </a:r>
            <a:endParaRPr lang="es-ES" sz="2400" dirty="0" smtClean="0">
              <a:solidFill>
                <a:schemeClr val="tx1"/>
              </a:solidFill>
            </a:endParaRPr>
          </a:p>
          <a:p>
            <a:r>
              <a:rPr lang="es-ES" sz="2400" dirty="0" smtClean="0">
                <a:solidFill>
                  <a:schemeClr val="tx1"/>
                </a:solidFill>
              </a:rPr>
              <a:t>Michael </a:t>
            </a:r>
            <a:r>
              <a:rPr lang="es-ES" sz="2400" dirty="0" err="1" smtClean="0">
                <a:solidFill>
                  <a:schemeClr val="tx1"/>
                </a:solidFill>
              </a:rPr>
              <a:t>Kass</a:t>
            </a:r>
            <a:endParaRPr lang="es-ES" sz="2400" dirty="0" smtClean="0">
              <a:solidFill>
                <a:schemeClr val="tx1"/>
              </a:solidFill>
            </a:endParaRPr>
          </a:p>
          <a:p>
            <a:pPr algn="l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15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2"/>
    </mc:Choice>
    <mc:Fallback xmlns="">
      <p:transition spd="slow" advTm="454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Vertex-Based</a:t>
            </a:r>
            <a:r>
              <a:rPr lang="es-ES" dirty="0" smtClean="0"/>
              <a:t> </a:t>
            </a:r>
            <a:r>
              <a:rPr lang="es-ES" dirty="0" err="1" smtClean="0"/>
              <a:t>orientation</a:t>
            </a:r>
            <a:r>
              <a:rPr lang="es-ES" dirty="0" smtClean="0"/>
              <a:t> VBO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" y="2117011"/>
            <a:ext cx="9144000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637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4"/>
    </mc:Choice>
    <mc:Fallback xmlns="">
      <p:transition spd="slow" advTm="1254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533400"/>
            <a:ext cx="8229600" cy="990600"/>
          </a:xfrm>
        </p:spPr>
        <p:txBody>
          <a:bodyPr>
            <a:normAutofit/>
          </a:bodyPr>
          <a:lstStyle/>
          <a:p>
            <a:r>
              <a:rPr lang="es-ES" dirty="0" err="1"/>
              <a:t>Vertex-Based</a:t>
            </a:r>
            <a:r>
              <a:rPr lang="es-ES" dirty="0"/>
              <a:t> </a:t>
            </a:r>
            <a:r>
              <a:rPr lang="es-ES" dirty="0" err="1"/>
              <a:t>orientation</a:t>
            </a:r>
            <a:r>
              <a:rPr lang="es-ES" dirty="0"/>
              <a:t> </a:t>
            </a:r>
            <a:r>
              <a:rPr lang="es-ES" dirty="0" smtClean="0"/>
              <a:t>VBO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4864"/>
            <a:ext cx="9144000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972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2"/>
    </mc:Choice>
    <mc:Fallback xmlns="">
      <p:transition spd="slow" advTm="87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Contour</a:t>
            </a:r>
            <a:r>
              <a:rPr lang="es-ES" dirty="0" smtClean="0"/>
              <a:t> </a:t>
            </a:r>
            <a:r>
              <a:rPr lang="es-ES" dirty="0" err="1" smtClean="0"/>
              <a:t>consistent</a:t>
            </a:r>
            <a:r>
              <a:rPr lang="es-ES" dirty="0" smtClean="0"/>
              <a:t>			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 </a:t>
            </a:r>
            <a:r>
              <a:rPr lang="es-ES" dirty="0" err="1" smtClean="0"/>
              <a:t>face</a:t>
            </a:r>
            <a:r>
              <a:rPr lang="es-ES" dirty="0" smtClean="0"/>
              <a:t>  in M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contour</a:t>
            </a:r>
            <a:r>
              <a:rPr lang="es-ES" dirty="0" smtClean="0"/>
              <a:t> </a:t>
            </a:r>
            <a:r>
              <a:rPr lang="es-ES" dirty="0" err="1" smtClean="0"/>
              <a:t>consistent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and </a:t>
            </a:r>
            <a:r>
              <a:rPr lang="es-ES" dirty="0" err="1" smtClean="0"/>
              <a:t>only</a:t>
            </a:r>
            <a:r>
              <a:rPr lang="es-ES" dirty="0" smtClean="0"/>
              <a:t> </a:t>
            </a: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its</a:t>
            </a:r>
            <a:r>
              <a:rPr lang="es-ES" dirty="0" smtClean="0"/>
              <a:t> VBO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defined</a:t>
            </a:r>
            <a:r>
              <a:rPr lang="es-ES" dirty="0" smtClean="0"/>
              <a:t> and </a:t>
            </a:r>
            <a:r>
              <a:rPr lang="es-ES" dirty="0" err="1" smtClean="0"/>
              <a:t>equal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face`s</a:t>
            </a:r>
            <a:r>
              <a:rPr lang="es-ES" dirty="0" smtClean="0"/>
              <a:t> </a:t>
            </a:r>
            <a:r>
              <a:rPr lang="es-ES" dirty="0" err="1" smtClean="0"/>
              <a:t>orientation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2937"/>
            <a:ext cx="9144000" cy="346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237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"/>
    </mc:Choice>
    <mc:Fallback xmlns="">
      <p:transition spd="slow" advTm="41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51520" y="404664"/>
            <a:ext cx="8229600" cy="990600"/>
          </a:xfrm>
        </p:spPr>
        <p:txBody>
          <a:bodyPr/>
          <a:lstStyle/>
          <a:p>
            <a:r>
              <a:rPr lang="es-ES" dirty="0" err="1"/>
              <a:t>C</a:t>
            </a:r>
            <a:r>
              <a:rPr lang="es-ES" dirty="0" err="1" smtClean="0"/>
              <a:t>ontour-consistent</a:t>
            </a:r>
            <a:endParaRPr lang="es-E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91177"/>
            <a:ext cx="55626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16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"/>
    </mc:Choice>
    <mc:Fallback xmlns="">
      <p:transition spd="slow" advTm="271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0570" y="494184"/>
            <a:ext cx="8229600" cy="990600"/>
          </a:xfrm>
        </p:spPr>
        <p:txBody>
          <a:bodyPr/>
          <a:lstStyle/>
          <a:p>
            <a:r>
              <a:rPr lang="es-ES" dirty="0" err="1" smtClean="0"/>
              <a:t>Degenerate</a:t>
            </a:r>
            <a:r>
              <a:rPr lang="es-ES" dirty="0" smtClean="0"/>
              <a:t> </a:t>
            </a:r>
            <a:r>
              <a:rPr lang="es-ES" dirty="0" err="1" smtClean="0"/>
              <a:t>edge</a:t>
            </a:r>
            <a:endParaRPr lang="es-E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2" y="3356993"/>
            <a:ext cx="8527701" cy="2539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4 CuadroTexto"/>
          <p:cNvSpPr txBox="1"/>
          <p:nvPr/>
        </p:nvSpPr>
        <p:spPr>
          <a:xfrm>
            <a:off x="467544" y="1484785"/>
            <a:ext cx="7560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err="1" smtClean="0"/>
              <a:t>An</a:t>
            </a:r>
            <a:r>
              <a:rPr lang="es-ES" sz="2400" dirty="0" smtClean="0"/>
              <a:t> </a:t>
            </a:r>
            <a:r>
              <a:rPr lang="es-ES" sz="2400" dirty="0" err="1" smtClean="0"/>
              <a:t>edge</a:t>
            </a:r>
            <a:r>
              <a:rPr lang="es-ES" sz="2400" dirty="0" smtClean="0"/>
              <a:t> in M es </a:t>
            </a:r>
            <a:r>
              <a:rPr lang="es-ES" sz="2400" dirty="0" err="1" smtClean="0"/>
              <a:t>degenerate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r>
              <a:rPr lang="es-ES" sz="2400" dirty="0" smtClean="0"/>
              <a:t> and </a:t>
            </a:r>
            <a:r>
              <a:rPr lang="es-ES" sz="2400" dirty="0" err="1" smtClean="0"/>
              <a:t>only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r>
              <a:rPr lang="es-ES" sz="2400" dirty="0" smtClean="0"/>
              <a:t> </a:t>
            </a:r>
            <a:r>
              <a:rPr lang="es-ES" sz="2400" dirty="0" err="1" smtClean="0"/>
              <a:t>it</a:t>
            </a:r>
            <a:r>
              <a:rPr lang="es-ES" sz="2400" dirty="0" smtClean="0"/>
              <a:t> has </a:t>
            </a:r>
            <a:r>
              <a:rPr lang="es-ES" sz="2400" dirty="0" err="1" smtClean="0"/>
              <a:t>two</a:t>
            </a:r>
            <a:r>
              <a:rPr lang="es-ES" sz="2400" dirty="0" smtClean="0"/>
              <a:t> </a:t>
            </a:r>
            <a:r>
              <a:rPr lang="es-ES" sz="2400" dirty="0" err="1" smtClean="0"/>
              <a:t>contour</a:t>
            </a:r>
            <a:r>
              <a:rPr lang="es-ES" sz="2400" dirty="0" smtClean="0"/>
              <a:t> </a:t>
            </a:r>
            <a:r>
              <a:rPr lang="es-ES" sz="2400" dirty="0" err="1" smtClean="0"/>
              <a:t>vertices</a:t>
            </a:r>
            <a:r>
              <a:rPr lang="es-ES" sz="2400" dirty="0" smtClean="0"/>
              <a:t> CC, and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edge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shared</a:t>
            </a:r>
            <a:r>
              <a:rPr lang="es-ES" sz="2400" dirty="0" smtClean="0"/>
              <a:t> </a:t>
            </a:r>
            <a:r>
              <a:rPr lang="es-ES" sz="2400" dirty="0" err="1" smtClean="0"/>
              <a:t>by</a:t>
            </a:r>
            <a:r>
              <a:rPr lang="es-ES" sz="2400" dirty="0" smtClean="0"/>
              <a:t> </a:t>
            </a:r>
            <a:r>
              <a:rPr lang="es-ES" sz="2400" dirty="0" err="1" smtClean="0"/>
              <a:t>two</a:t>
            </a:r>
            <a:r>
              <a:rPr lang="es-ES" sz="2400" dirty="0" smtClean="0"/>
              <a:t> </a:t>
            </a:r>
            <a:r>
              <a:rPr lang="es-ES" sz="2400" dirty="0" err="1" smtClean="0"/>
              <a:t>triangles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same</a:t>
            </a:r>
            <a:r>
              <a:rPr lang="es-ES" sz="2400" dirty="0" smtClean="0"/>
              <a:t> VBO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54599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7"/>
    </mc:Choice>
    <mc:Fallback xmlns="">
      <p:transition spd="slow" advTm="207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Strongly</a:t>
            </a:r>
            <a:r>
              <a:rPr lang="es-ES" dirty="0" smtClean="0"/>
              <a:t> </a:t>
            </a:r>
            <a:r>
              <a:rPr lang="es-ES" dirty="0" err="1" smtClean="0"/>
              <a:t>contour</a:t>
            </a:r>
            <a:r>
              <a:rPr lang="es-ES" dirty="0" smtClean="0"/>
              <a:t> </a:t>
            </a:r>
            <a:r>
              <a:rPr lang="es-ES" dirty="0" err="1" smtClean="0"/>
              <a:t>consistent</a:t>
            </a:r>
            <a:endParaRPr lang="es-ES" dirty="0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0025" y="3789041"/>
            <a:ext cx="4518941" cy="2850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611560" y="1628800"/>
            <a:ext cx="75608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 </a:t>
            </a:r>
            <a:r>
              <a:rPr lang="es-ES" sz="2400" dirty="0" err="1" smtClean="0"/>
              <a:t>face</a:t>
            </a:r>
            <a:r>
              <a:rPr lang="es-ES" sz="2400" dirty="0" smtClean="0"/>
              <a:t> in M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strongly</a:t>
            </a:r>
            <a:r>
              <a:rPr lang="es-ES" sz="2400" dirty="0" smtClean="0"/>
              <a:t> </a:t>
            </a:r>
            <a:r>
              <a:rPr lang="es-ES" sz="2400" dirty="0" err="1" smtClean="0"/>
              <a:t>contour</a:t>
            </a:r>
            <a:r>
              <a:rPr lang="es-ES" sz="2400" dirty="0" smtClean="0"/>
              <a:t> </a:t>
            </a:r>
            <a:r>
              <a:rPr lang="es-ES" sz="2400" dirty="0" err="1" smtClean="0"/>
              <a:t>consistent</a:t>
            </a:r>
            <a:r>
              <a:rPr lang="es-ES" sz="2400" dirty="0" smtClean="0"/>
              <a:t> </a:t>
            </a:r>
            <a:r>
              <a:rPr lang="es-ES" sz="2400" dirty="0" err="1" smtClean="0"/>
              <a:t>if</a:t>
            </a:r>
            <a:endParaRPr lang="es-E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/>
              <a:t>It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contour</a:t>
            </a:r>
            <a:r>
              <a:rPr lang="es-ES" sz="2400" dirty="0" smtClean="0"/>
              <a:t> </a:t>
            </a:r>
            <a:r>
              <a:rPr lang="es-ES" sz="2400" dirty="0" err="1" smtClean="0"/>
              <a:t>consistent</a:t>
            </a:r>
            <a:endParaRPr lang="es-ES" sz="24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s-ES" sz="2400" dirty="0" err="1" smtClean="0"/>
              <a:t>Every</a:t>
            </a:r>
            <a:r>
              <a:rPr lang="es-ES" sz="2400" dirty="0" smtClean="0"/>
              <a:t> </a:t>
            </a:r>
            <a:r>
              <a:rPr lang="es-ES" sz="2400" dirty="0" err="1" smtClean="0"/>
              <a:t>edge</a:t>
            </a:r>
            <a:r>
              <a:rPr lang="es-ES" sz="2400" dirty="0" smtClean="0"/>
              <a:t> </a:t>
            </a:r>
            <a:r>
              <a:rPr lang="es-ES" sz="2400" dirty="0" err="1" smtClean="0"/>
              <a:t>that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</a:t>
            </a:r>
            <a:r>
              <a:rPr lang="es-ES" sz="2400" dirty="0" err="1" smtClean="0"/>
              <a:t>incident</a:t>
            </a:r>
            <a:r>
              <a:rPr lang="es-ES" sz="2400" dirty="0" smtClean="0"/>
              <a:t>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an</a:t>
            </a:r>
            <a:r>
              <a:rPr lang="es-ES" sz="2400" dirty="0" smtClean="0"/>
              <a:t> F </a:t>
            </a:r>
            <a:r>
              <a:rPr lang="es-ES" sz="2400" dirty="0" err="1" smtClean="0"/>
              <a:t>or</a:t>
            </a:r>
            <a:r>
              <a:rPr lang="es-ES" sz="2400" dirty="0" smtClean="0"/>
              <a:t> B </a:t>
            </a:r>
            <a:r>
              <a:rPr lang="es-ES" sz="2400" dirty="0" err="1" smtClean="0"/>
              <a:t>vertex</a:t>
            </a:r>
            <a:r>
              <a:rPr lang="es-ES" sz="2400" dirty="0" smtClean="0"/>
              <a:t>, </a:t>
            </a:r>
            <a:r>
              <a:rPr lang="es-ES" sz="2400" dirty="0" err="1" smtClean="0"/>
              <a:t>there</a:t>
            </a:r>
            <a:r>
              <a:rPr lang="es-ES" sz="2400" dirty="0" smtClean="0"/>
              <a:t> are no </a:t>
            </a:r>
            <a:r>
              <a:rPr lang="es-ES" sz="2400" dirty="0" err="1" smtClean="0"/>
              <a:t>contour</a:t>
            </a:r>
            <a:r>
              <a:rPr lang="es-ES" sz="2400" dirty="0" smtClean="0"/>
              <a:t> </a:t>
            </a:r>
            <a:r>
              <a:rPr lang="es-ES" sz="2400" dirty="0" err="1" smtClean="0"/>
              <a:t>points</a:t>
            </a:r>
            <a:r>
              <a:rPr lang="es-ES" sz="2400" dirty="0" smtClean="0"/>
              <a:t>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8708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"/>
    </mc:Choice>
    <mc:Fallback xmlns="">
      <p:transition spd="slow" advTm="241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Theorem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201622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endParaRPr lang="es-ES" dirty="0" smtClean="0"/>
          </a:p>
          <a:p>
            <a:pPr marL="0" indent="0" algn="just">
              <a:buNone/>
            </a:pPr>
            <a:r>
              <a:rPr lang="es-ES" dirty="0" err="1" smtClean="0"/>
              <a:t>If</a:t>
            </a:r>
            <a:r>
              <a:rPr lang="es-ES" dirty="0" smtClean="0"/>
              <a:t> </a:t>
            </a:r>
            <a:r>
              <a:rPr lang="es-ES" dirty="0" err="1" smtClean="0"/>
              <a:t>each</a:t>
            </a:r>
            <a:r>
              <a:rPr lang="es-ES" dirty="0" smtClean="0"/>
              <a:t> </a:t>
            </a:r>
            <a:r>
              <a:rPr lang="es-ES" dirty="0" err="1" smtClean="0"/>
              <a:t>triangle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Strongly</a:t>
            </a:r>
            <a:r>
              <a:rPr lang="es-ES" dirty="0" smtClean="0"/>
              <a:t> </a:t>
            </a:r>
            <a:r>
              <a:rPr lang="es-ES" dirty="0" err="1" smtClean="0"/>
              <a:t>Contour</a:t>
            </a:r>
            <a:r>
              <a:rPr lang="es-ES" dirty="0" smtClean="0"/>
              <a:t>- </a:t>
            </a:r>
            <a:r>
              <a:rPr lang="es-ES" dirty="0" err="1" smtClean="0"/>
              <a:t>Consistent</a:t>
            </a:r>
            <a:r>
              <a:rPr lang="es-ES" dirty="0" smtClean="0"/>
              <a:t>, and no </a:t>
            </a:r>
            <a:r>
              <a:rPr lang="es-ES" dirty="0" err="1" smtClean="0"/>
              <a:t>edges</a:t>
            </a:r>
            <a:r>
              <a:rPr lang="es-ES" dirty="0" smtClean="0"/>
              <a:t> are </a:t>
            </a:r>
            <a:r>
              <a:rPr lang="es-ES" dirty="0" err="1" smtClean="0"/>
              <a:t>degenerate</a:t>
            </a:r>
            <a:r>
              <a:rPr lang="es-ES" dirty="0"/>
              <a:t> </a:t>
            </a:r>
            <a:r>
              <a:rPr lang="es-ES" dirty="0" err="1" smtClean="0"/>
              <a:t>then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orientations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mesh</a:t>
            </a:r>
            <a:r>
              <a:rPr lang="es-ES" dirty="0" smtClean="0"/>
              <a:t> faces </a:t>
            </a:r>
            <a:r>
              <a:rPr lang="es-ES" dirty="0" err="1" smtClean="0"/>
              <a:t>form</a:t>
            </a:r>
            <a:r>
              <a:rPr lang="es-ES" dirty="0" smtClean="0"/>
              <a:t> a </a:t>
            </a:r>
            <a:r>
              <a:rPr lang="es-ES" dirty="0" err="1" smtClean="0"/>
              <a:t>partition</a:t>
            </a:r>
            <a:r>
              <a:rPr lang="es-ES" dirty="0" smtClean="0"/>
              <a:t> of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surface</a:t>
            </a:r>
            <a:r>
              <a:rPr lang="es-ES" dirty="0" smtClean="0"/>
              <a:t> </a:t>
            </a:r>
            <a:r>
              <a:rPr lang="es-ES" dirty="0" err="1" smtClean="0"/>
              <a:t>into</a:t>
            </a:r>
            <a:r>
              <a:rPr lang="es-ES" dirty="0" smtClean="0"/>
              <a:t> </a:t>
            </a:r>
            <a:r>
              <a:rPr lang="es-ES" dirty="0" err="1" smtClean="0"/>
              <a:t>front-facing</a:t>
            </a:r>
            <a:r>
              <a:rPr lang="es-ES" dirty="0" smtClean="0"/>
              <a:t> and back-</a:t>
            </a:r>
            <a:r>
              <a:rPr lang="es-ES" dirty="0" err="1" smtClean="0"/>
              <a:t>facing</a:t>
            </a:r>
            <a:r>
              <a:rPr lang="es-ES" dirty="0" smtClean="0"/>
              <a:t> </a:t>
            </a:r>
            <a:r>
              <a:rPr lang="es-ES" dirty="0" err="1" smtClean="0"/>
              <a:t>regions</a:t>
            </a:r>
            <a:r>
              <a:rPr lang="es-ES" dirty="0" smtClean="0"/>
              <a:t>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  </a:t>
            </a:r>
            <a:r>
              <a:rPr lang="es-ES" dirty="0" err="1" smtClean="0"/>
              <a:t>isotopic</a:t>
            </a:r>
            <a:r>
              <a:rPr lang="es-ES" dirty="0" smtClean="0"/>
              <a:t> </a:t>
            </a:r>
            <a:r>
              <a:rPr lang="es-ES" dirty="0" err="1" smtClean="0"/>
              <a:t>to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orientation</a:t>
            </a:r>
            <a:r>
              <a:rPr lang="es-ES" dirty="0" smtClean="0"/>
              <a:t> S.</a:t>
            </a:r>
            <a:endParaRPr lang="es-E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169" y="3717033"/>
            <a:ext cx="8715375" cy="279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065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"/>
    </mc:Choice>
    <mc:Fallback xmlns="">
      <p:transition spd="slow" advTm="3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Radial </a:t>
            </a:r>
            <a:r>
              <a:rPr lang="es-ES" dirty="0" err="1" smtClean="0"/>
              <a:t>triangles</a:t>
            </a:r>
            <a:endParaRPr lang="es-ES" dirty="0"/>
          </a:p>
        </p:txBody>
      </p:sp>
      <p:pic>
        <p:nvPicPr>
          <p:cNvPr id="4" name="Hemisphere_anim-19171-21883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724026"/>
            <a:ext cx="8229600" cy="4629151"/>
          </a:xfrm>
        </p:spPr>
      </p:pic>
    </p:spTree>
    <p:extLst>
      <p:ext uri="{BB962C8B-B14F-4D97-AF65-F5344CB8AC3E}">
        <p14:creationId xmlns:p14="http://schemas.microsoft.com/office/powerpoint/2010/main" val="11578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8"/>
    </mc:Choice>
    <mc:Fallback xmlns="">
      <p:transition spd="slow" advTm="638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Radial </a:t>
            </a:r>
            <a:r>
              <a:rPr lang="es-ES" dirty="0" err="1" smtClean="0"/>
              <a:t>triangles</a:t>
            </a:r>
            <a:endParaRPr lang="es-ES" dirty="0"/>
          </a:p>
        </p:txBody>
      </p:sp>
      <p:pic>
        <p:nvPicPr>
          <p:cNvPr id="4" name="Hemisphere_radial2-20003-21885.m4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63690" y="1306672"/>
            <a:ext cx="5313387" cy="5170328"/>
          </a:xfrm>
        </p:spPr>
      </p:pic>
    </p:spTree>
    <p:extLst>
      <p:ext uri="{BB962C8B-B14F-4D97-AF65-F5344CB8AC3E}">
        <p14:creationId xmlns:p14="http://schemas.microsoft.com/office/powerpoint/2010/main" val="175302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4"/>
    </mc:Choice>
    <mc:Fallback xmlns="">
      <p:transition spd="slow" advTm="384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332656"/>
            <a:ext cx="8229600" cy="864096"/>
          </a:xfrm>
        </p:spPr>
        <p:txBody>
          <a:bodyPr>
            <a:normAutofit/>
          </a:bodyPr>
          <a:lstStyle/>
          <a:p>
            <a:r>
              <a:rPr lang="es-ES" dirty="0" smtClean="0"/>
              <a:t>Radial </a:t>
            </a:r>
            <a:r>
              <a:rPr lang="es-ES" dirty="0" err="1" smtClean="0"/>
              <a:t>triangles</a:t>
            </a:r>
            <a:endParaRPr lang="es-E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324873"/>
            <a:ext cx="5328592" cy="4533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467544" y="1354155"/>
            <a:ext cx="75608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A radial </a:t>
            </a:r>
            <a:r>
              <a:rPr lang="es-ES" sz="2400" dirty="0" err="1" smtClean="0"/>
              <a:t>triangle</a:t>
            </a:r>
            <a:r>
              <a:rPr lang="es-ES" sz="2400" dirty="0" smtClean="0"/>
              <a:t> </a:t>
            </a:r>
            <a:r>
              <a:rPr lang="es-ES" sz="2400" dirty="0" err="1" smtClean="0"/>
              <a:t>is</a:t>
            </a:r>
            <a:r>
              <a:rPr lang="es-ES" sz="2400" dirty="0" smtClean="0"/>
              <a:t> a </a:t>
            </a:r>
            <a:r>
              <a:rPr lang="es-ES" sz="2400" dirty="0" err="1" smtClean="0"/>
              <a:t>triangle</a:t>
            </a:r>
            <a:r>
              <a:rPr lang="es-ES" sz="2400" dirty="0" smtClean="0"/>
              <a:t> </a:t>
            </a:r>
            <a:r>
              <a:rPr lang="es-ES" sz="2400" dirty="0" err="1" smtClean="0"/>
              <a:t>with</a:t>
            </a:r>
            <a:r>
              <a:rPr lang="es-ES" sz="2400" dirty="0" smtClean="0"/>
              <a:t> </a:t>
            </a:r>
            <a:r>
              <a:rPr lang="es-ES" sz="2400" dirty="0" err="1" smtClean="0"/>
              <a:t>one</a:t>
            </a:r>
            <a:r>
              <a:rPr lang="es-ES" sz="2400" dirty="0" smtClean="0"/>
              <a:t> </a:t>
            </a:r>
            <a:r>
              <a:rPr lang="es-ES" sz="2400" dirty="0" err="1" smtClean="0"/>
              <a:t>vertex</a:t>
            </a:r>
            <a:r>
              <a:rPr lang="es-ES" sz="2400" dirty="0" smtClean="0"/>
              <a:t> p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</a:t>
            </a:r>
            <a:r>
              <a:rPr lang="es-ES" sz="2400" dirty="0" err="1" smtClean="0"/>
              <a:t>contour</a:t>
            </a:r>
            <a:r>
              <a:rPr lang="es-ES" sz="2400" dirty="0" smtClean="0"/>
              <a:t>, and </a:t>
            </a:r>
            <a:r>
              <a:rPr lang="es-ES" sz="2400" dirty="0" err="1" smtClean="0"/>
              <a:t>another</a:t>
            </a:r>
            <a:r>
              <a:rPr lang="es-ES" sz="2400" dirty="0" smtClean="0"/>
              <a:t> </a:t>
            </a:r>
            <a:r>
              <a:rPr lang="es-ES" sz="2400" dirty="0" err="1" smtClean="0"/>
              <a:t>vertex</a:t>
            </a:r>
            <a:r>
              <a:rPr lang="es-ES" sz="2400" dirty="0" smtClean="0"/>
              <a:t> r </a:t>
            </a:r>
            <a:r>
              <a:rPr lang="es-ES" sz="2400" dirty="0" err="1" smtClean="0"/>
              <a:t>on</a:t>
            </a:r>
            <a:r>
              <a:rPr lang="es-ES" sz="2400" dirty="0" smtClean="0"/>
              <a:t> </a:t>
            </a:r>
            <a:r>
              <a:rPr lang="es-ES" sz="2400" dirty="0" err="1" smtClean="0"/>
              <a:t>the</a:t>
            </a:r>
            <a:r>
              <a:rPr lang="es-ES" sz="2400" dirty="0" smtClean="0"/>
              <a:t> radial </a:t>
            </a:r>
            <a:r>
              <a:rPr lang="es-ES" sz="2400" dirty="0" err="1" smtClean="0"/>
              <a:t>plane</a:t>
            </a:r>
            <a:r>
              <a:rPr lang="es-ES" sz="2400" dirty="0" smtClean="0"/>
              <a:t> of p.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640805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spd="slow" advTm="27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Problem</a:t>
            </a:r>
            <a:endParaRPr lang="es-ES" dirty="0"/>
          </a:p>
        </p:txBody>
      </p:sp>
      <p:pic>
        <p:nvPicPr>
          <p:cNvPr id="1026" name="Picture 2" descr="http://i.vimeocdn.com/video/458007212_64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209" y="1972941"/>
            <a:ext cx="6443464" cy="3399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50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6"/>
    </mc:Choice>
    <mc:Fallback xmlns="">
      <p:transition spd="slow" advTm="630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692696"/>
            <a:ext cx="7444304" cy="5544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086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7"/>
    </mc:Choice>
    <mc:Fallback xmlns="">
      <p:transition spd="slow" advTm="25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116632"/>
            <a:ext cx="8229600" cy="990600"/>
          </a:xfrm>
        </p:spPr>
        <p:txBody>
          <a:bodyPr/>
          <a:lstStyle/>
          <a:p>
            <a:r>
              <a:rPr lang="es-ES" dirty="0" err="1" smtClean="0"/>
              <a:t>For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next</a:t>
            </a:r>
            <a:r>
              <a:rPr lang="es-ES" dirty="0" smtClean="0"/>
              <a:t> time</a:t>
            </a:r>
            <a:endParaRPr lang="es-E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908720"/>
            <a:ext cx="7416824" cy="5949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46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1"/>
    </mc:Choice>
    <mc:Fallback xmlns="">
      <p:transition spd="slow" advTm="33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70101" y="260648"/>
            <a:ext cx="8229600" cy="720080"/>
          </a:xfrm>
        </p:spPr>
        <p:txBody>
          <a:bodyPr>
            <a:normAutofit/>
          </a:bodyPr>
          <a:lstStyle/>
          <a:p>
            <a:r>
              <a:rPr lang="es-ES" dirty="0" err="1" smtClean="0"/>
              <a:t>Motivation</a:t>
            </a:r>
            <a:r>
              <a:rPr lang="es-ES" dirty="0"/>
              <a:t>: </a:t>
            </a:r>
            <a:r>
              <a:rPr lang="es-ES" dirty="0" err="1"/>
              <a:t>Stylized</a:t>
            </a:r>
            <a:r>
              <a:rPr lang="es-ES" dirty="0"/>
              <a:t> </a:t>
            </a:r>
            <a:r>
              <a:rPr lang="es-ES" dirty="0" err="1" smtClean="0"/>
              <a:t>contours</a:t>
            </a:r>
            <a:endParaRPr lang="es-ES" dirty="0"/>
          </a:p>
        </p:txBody>
      </p:sp>
      <p:pic>
        <p:nvPicPr>
          <p:cNvPr id="2050" name="Picture 2" descr="http://zandoria.files.wordpress.com/2014/03/style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3528392" cy="2176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86" y="952502"/>
            <a:ext cx="4762500" cy="261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12" y="3571876"/>
            <a:ext cx="4185213" cy="328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17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84"/>
    </mc:Choice>
    <mc:Fallback xmlns="">
      <p:transition spd="slow" advTm="3784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8545582" cy="5421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1468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anjay2-20277-21886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22" y="188640"/>
            <a:ext cx="8921866" cy="597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1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03"/>
    </mc:Choice>
    <mc:Fallback xmlns="">
      <p:transition spd="slow" advTm="410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91" objId="4"/>
        <p14:triggerEvt type="onClick" time="1391" objId="4"/>
        <p14:pauseEvt time="2103" objId="4"/>
        <p14:triggerEvt type="onClick" time="2103" objId="4"/>
        <p14:resumeEvt time="3167" objId="4"/>
        <p14:triggerEvt type="onClick" time="3167" objId="4"/>
        <p14:stopEvt time="4103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990600"/>
          </a:xfrm>
        </p:spPr>
        <p:txBody>
          <a:bodyPr/>
          <a:lstStyle/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method</a:t>
            </a:r>
            <a:endParaRPr lang="es-E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505267"/>
            <a:ext cx="5257800" cy="536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347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7"/>
    </mc:Choice>
    <mc:Fallback xmlns="">
      <p:transition spd="slow" advTm="797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528" y="404664"/>
            <a:ext cx="8229600" cy="990600"/>
          </a:xfrm>
        </p:spPr>
        <p:txBody>
          <a:bodyPr>
            <a:normAutofit/>
          </a:bodyPr>
          <a:lstStyle/>
          <a:p>
            <a:r>
              <a:rPr lang="es-ES" dirty="0" err="1" smtClean="0"/>
              <a:t>Catmull</a:t>
            </a:r>
            <a:r>
              <a:rPr lang="es-ES" dirty="0" smtClean="0"/>
              <a:t>-Clark </a:t>
            </a:r>
            <a:r>
              <a:rPr lang="es-ES" dirty="0" err="1" smtClean="0"/>
              <a:t>subdivision</a:t>
            </a:r>
            <a:r>
              <a:rPr lang="es-ES" dirty="0" smtClean="0"/>
              <a:t> </a:t>
            </a:r>
            <a:r>
              <a:rPr lang="es-ES" dirty="0" err="1" smtClean="0"/>
              <a:t>surface</a:t>
            </a:r>
            <a:endParaRPr lang="es-ES" dirty="0"/>
          </a:p>
        </p:txBody>
      </p:sp>
      <p:pic>
        <p:nvPicPr>
          <p:cNvPr id="4" name="Demo implementation of subdivision methods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59632" y="1360512"/>
            <a:ext cx="6502400" cy="4876800"/>
          </a:xfrm>
        </p:spPr>
      </p:pic>
    </p:spTree>
    <p:extLst>
      <p:ext uri="{BB962C8B-B14F-4D97-AF65-F5344CB8AC3E}">
        <p14:creationId xmlns:p14="http://schemas.microsoft.com/office/powerpoint/2010/main" val="190157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6"/>
    </mc:Choice>
    <mc:Fallback xmlns="">
      <p:transition spd="slow" advTm="230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357" objId="4"/>
        <p14:triggerEvt type="onClick" time="1357" objId="4"/>
        <p14:stopEvt time="2306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Contour</a:t>
            </a:r>
            <a:r>
              <a:rPr lang="es-ES" dirty="0" smtClean="0"/>
              <a:t> </a:t>
            </a:r>
            <a:r>
              <a:rPr lang="es-ES" dirty="0" err="1" smtClean="0"/>
              <a:t>generator</a:t>
            </a:r>
            <a:r>
              <a:rPr lang="es-ES" dirty="0" smtClean="0"/>
              <a:t> and </a:t>
            </a:r>
            <a:r>
              <a:rPr lang="es-ES" dirty="0" err="1" smtClean="0"/>
              <a:t>contour</a:t>
            </a:r>
            <a:endParaRPr lang="es-E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2208074"/>
            <a:ext cx="9143999" cy="2949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644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"/>
    </mc:Choice>
    <mc:Fallback xmlns="">
      <p:transition spd="slow" advTm="41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Orientation</a:t>
            </a:r>
            <a:endParaRPr lang="es-E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09714"/>
            <a:ext cx="8840408" cy="400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5195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"/>
    </mc:Choice>
    <mc:Fallback xmlns="">
      <p:transition spd="slow" advTm="400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dad">
  <a:themeElements>
    <a:clrScheme name="Claridad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Clásico de Office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da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2228</TotalTime>
  <Words>200</Words>
  <Application>Microsoft Office PowerPoint</Application>
  <PresentationFormat>Presentación en pantalla (4:3)</PresentationFormat>
  <Paragraphs>30</Paragraphs>
  <Slides>21</Slides>
  <Notes>1</Notes>
  <HiddenSlides>0</HiddenSlides>
  <MMClips>4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2" baseType="lpstr">
      <vt:lpstr>Claridad</vt:lpstr>
      <vt:lpstr>Computing smooth surface contours with accurate topology</vt:lpstr>
      <vt:lpstr>Problem</vt:lpstr>
      <vt:lpstr>Motivation: Stylized contours</vt:lpstr>
      <vt:lpstr>Presentación de PowerPoint</vt:lpstr>
      <vt:lpstr>Presentación de PowerPoint</vt:lpstr>
      <vt:lpstr>The method</vt:lpstr>
      <vt:lpstr>Catmull-Clark subdivision surface</vt:lpstr>
      <vt:lpstr>Contour generator and contour</vt:lpstr>
      <vt:lpstr>Orientation</vt:lpstr>
      <vt:lpstr>Vertex-Based orientation VBO</vt:lpstr>
      <vt:lpstr>Vertex-Based orientation VBO</vt:lpstr>
      <vt:lpstr>Contour consistent   </vt:lpstr>
      <vt:lpstr>Contour-consistent</vt:lpstr>
      <vt:lpstr>Degenerate edge</vt:lpstr>
      <vt:lpstr>Strongly contour consistent</vt:lpstr>
      <vt:lpstr>Theorem</vt:lpstr>
      <vt:lpstr>Radial triangles</vt:lpstr>
      <vt:lpstr>Radial triangles</vt:lpstr>
      <vt:lpstr>Radial triangles</vt:lpstr>
      <vt:lpstr>Presentación de PowerPoint</vt:lpstr>
      <vt:lpstr>For the next time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Computing smooth surface contours with accurate topology</dc:title>
  <dc:creator>Windows</dc:creator>
  <cp:lastModifiedBy>Windows</cp:lastModifiedBy>
  <cp:revision>39</cp:revision>
  <dcterms:created xsi:type="dcterms:W3CDTF">2014-09-07T18:45:58Z</dcterms:created>
  <dcterms:modified xsi:type="dcterms:W3CDTF">2014-09-12T15:34:13Z</dcterms:modified>
</cp:coreProperties>
</file>